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30"/>
  </p:normalViewPr>
  <p:slideViewPr>
    <p:cSldViewPr snapToGrid="0" snapToObjects="1">
      <p:cViewPr varScale="1">
        <p:scale>
          <a:sx n="85" d="100"/>
          <a:sy n="85" d="100"/>
        </p:scale>
        <p:origin x="1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657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8503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55109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45502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7405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59703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593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56751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63991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675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2811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33705-0484-C247-947A-D74A2E415B04}" type="datetimeFigureOut">
              <a:rPr lang="es-ES_tradnl" smtClean="0"/>
              <a:t>20/11/19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F7C95-6066-EB43-99B1-7EAC3734C7AB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59437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498" y="5453705"/>
            <a:ext cx="2128604" cy="116138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94676" y="929390"/>
            <a:ext cx="99587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</a:t>
            </a:r>
            <a:br>
              <a:rPr lang="es-ES" sz="3200" dirty="0"/>
            </a:br>
            <a:r>
              <a:rPr lang="es-ES" sz="3200" dirty="0"/>
              <a:t> </a:t>
            </a:r>
            <a:br>
              <a:rPr lang="es-ES" sz="3200" dirty="0"/>
            </a:br>
            <a:r>
              <a:rPr lang="es-ES" sz="3200" dirty="0"/>
              <a:t>Diferentes modelos de Organización </a:t>
            </a:r>
            <a:endParaRPr lang="es-ES" sz="3200" dirty="0" smtClean="0"/>
          </a:p>
          <a:p>
            <a:endParaRPr lang="es-ES_tradnl" sz="3200" dirty="0" smtClean="0"/>
          </a:p>
          <a:p>
            <a:endParaRPr lang="es-ES_tradnl" sz="3200" dirty="0"/>
          </a:p>
          <a:p>
            <a:r>
              <a:rPr lang="es-ES_tradnl" sz="3200" dirty="0" smtClean="0"/>
              <a:t>JM </a:t>
            </a:r>
            <a:r>
              <a:rPr lang="es-ES_tradnl" sz="3200" dirty="0"/>
              <a:t>Ignacio García.</a:t>
            </a:r>
          </a:p>
          <a:p>
            <a:r>
              <a:rPr lang="es-ES_tradnl" sz="3200" dirty="0"/>
              <a:t>Hospital </a:t>
            </a:r>
            <a:r>
              <a:rPr lang="es-ES_tradnl" sz="3200" dirty="0" err="1"/>
              <a:t>Quir</a:t>
            </a:r>
            <a:r>
              <a:rPr lang="es-ES" sz="3200" dirty="0" err="1"/>
              <a:t>ón</a:t>
            </a:r>
            <a:r>
              <a:rPr lang="es-ES" sz="3200" dirty="0"/>
              <a:t> Salud Marbella</a:t>
            </a:r>
          </a:p>
          <a:p>
            <a:r>
              <a:rPr lang="es-ES" sz="3200" dirty="0"/>
              <a:t>Hospital Quirón Salud Campo de Gibraltar</a:t>
            </a:r>
            <a:endParaRPr lang="es-ES_tradnl" sz="3200" dirty="0"/>
          </a:p>
          <a:p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178480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262" y="5621311"/>
            <a:ext cx="1708879" cy="993774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974360" y="2081209"/>
            <a:ext cx="911401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_tradnl" b="1" dirty="0"/>
          </a:p>
          <a:p>
            <a:endParaRPr lang="es-ES_tradnl" b="1" dirty="0" smtClean="0"/>
          </a:p>
          <a:p>
            <a:r>
              <a:rPr lang="es-ES_tradnl" sz="2800" b="1" dirty="0" smtClean="0"/>
              <a:t>Empresa </a:t>
            </a:r>
            <a:r>
              <a:rPr lang="es-ES_tradnl" sz="2800" b="1" dirty="0"/>
              <a:t>Prestadora de Servicio en el campo del Respiratorio</a:t>
            </a:r>
          </a:p>
          <a:p>
            <a:endParaRPr lang="es-ES_tradnl" sz="2800" dirty="0"/>
          </a:p>
          <a:p>
            <a:r>
              <a:rPr lang="es-ES_tradnl" sz="2800" dirty="0"/>
              <a:t>Hospital </a:t>
            </a:r>
            <a:r>
              <a:rPr lang="es-ES_tradnl" sz="2800" dirty="0" err="1"/>
              <a:t>Quir</a:t>
            </a:r>
            <a:r>
              <a:rPr lang="es-ES" sz="2800" dirty="0" err="1"/>
              <a:t>ón</a:t>
            </a:r>
            <a:r>
              <a:rPr lang="es-ES" sz="2800" dirty="0"/>
              <a:t>  Salud Marbella –  Neumología y Cirugía de Tórax.</a:t>
            </a:r>
          </a:p>
          <a:p>
            <a:endParaRPr lang="es-ES" sz="2800" dirty="0"/>
          </a:p>
          <a:p>
            <a:r>
              <a:rPr lang="es-ES" sz="2800" dirty="0"/>
              <a:t>Hospital Quirón Salud Campo de Gibraltar – Neumología, Alergia y Cirugía de tórax. </a:t>
            </a:r>
            <a:endParaRPr lang="es-ES_tradnl" sz="2800" dirty="0"/>
          </a:p>
        </p:txBody>
      </p:sp>
      <p:sp>
        <p:nvSpPr>
          <p:cNvPr id="4" name="Rectángulo 3"/>
          <p:cNvSpPr/>
          <p:nvPr/>
        </p:nvSpPr>
        <p:spPr>
          <a:xfrm>
            <a:off x="974361" y="1214203"/>
            <a:ext cx="95937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 </a:t>
            </a:r>
            <a:endParaRPr lang="es-ES" sz="3200" dirty="0" smtClean="0"/>
          </a:p>
          <a:p>
            <a:r>
              <a:rPr lang="es-ES" sz="3200" dirty="0" smtClean="0"/>
              <a:t>Diferentes </a:t>
            </a:r>
            <a:r>
              <a:rPr lang="es-ES" sz="3200" dirty="0"/>
              <a:t>modelos de Organización 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195643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361" y="5861154"/>
            <a:ext cx="1843790" cy="961484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59567" y="232223"/>
            <a:ext cx="84844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 </a:t>
            </a:r>
            <a:endParaRPr lang="es-ES" sz="3200" dirty="0" smtClean="0"/>
          </a:p>
          <a:p>
            <a:r>
              <a:rPr lang="es-ES" sz="3200" dirty="0" smtClean="0"/>
              <a:t>Diferentes </a:t>
            </a:r>
            <a:r>
              <a:rPr lang="es-ES" sz="3200" dirty="0"/>
              <a:t>modelos de Organización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329784" y="1828562"/>
            <a:ext cx="88142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b="1" dirty="0"/>
              <a:t>Hospital Quirón Salud Marbella: Recursos humanos</a:t>
            </a:r>
            <a:r>
              <a:rPr lang="es-ES_tradnl" sz="2800" dirty="0"/>
              <a:t>.</a:t>
            </a:r>
          </a:p>
          <a:p>
            <a:r>
              <a:rPr lang="es-ES_tradnl" sz="2800" dirty="0"/>
              <a:t>4 Neumólogos a tiempo total.</a:t>
            </a:r>
          </a:p>
          <a:p>
            <a:r>
              <a:rPr lang="es-ES_tradnl" sz="2800" dirty="0"/>
              <a:t>2 Neumólogos a tiempo parcial.</a:t>
            </a:r>
          </a:p>
          <a:p>
            <a:r>
              <a:rPr lang="es-ES_tradnl" sz="2800" dirty="0"/>
              <a:t>3 enfermeros  a tiempo total, 1-2 a tiempo parcial.</a:t>
            </a:r>
          </a:p>
          <a:p>
            <a:r>
              <a:rPr lang="es-ES_tradnl" sz="2800" dirty="0"/>
              <a:t>1 Cirujano de t</a:t>
            </a:r>
            <a:r>
              <a:rPr lang="es-ES" sz="2800" dirty="0" err="1"/>
              <a:t>órax</a:t>
            </a:r>
            <a:r>
              <a:rPr lang="es-ES_tradnl" sz="2800" dirty="0"/>
              <a:t> </a:t>
            </a:r>
          </a:p>
          <a:p>
            <a:r>
              <a:rPr lang="es-ES_tradnl" sz="2800" b="1" dirty="0"/>
              <a:t>Hospital Quirón Salud Campo de Gibraltar.</a:t>
            </a:r>
          </a:p>
          <a:p>
            <a:r>
              <a:rPr lang="es-ES_tradnl" sz="2800" dirty="0"/>
              <a:t>1 Neumólogo a tiempo total.</a:t>
            </a:r>
          </a:p>
          <a:p>
            <a:r>
              <a:rPr lang="es-ES_tradnl" sz="2800" dirty="0"/>
              <a:t>2 Neumólogos a tiempo parcial.</a:t>
            </a:r>
          </a:p>
          <a:p>
            <a:r>
              <a:rPr lang="es-ES_tradnl" sz="2800" dirty="0"/>
              <a:t>1 enfermera a tiempo total y 1 a tiempo parcial</a:t>
            </a:r>
          </a:p>
          <a:p>
            <a:r>
              <a:rPr lang="es-ES_tradnl" sz="2800" dirty="0"/>
              <a:t>2 alergólogos a tiempo parcial </a:t>
            </a:r>
          </a:p>
          <a:p>
            <a:r>
              <a:rPr lang="es-ES_tradnl" sz="2800" dirty="0"/>
              <a:t>1 Cirujano de t</a:t>
            </a:r>
            <a:r>
              <a:rPr lang="es-ES" sz="2800" dirty="0" err="1"/>
              <a:t>órax</a:t>
            </a:r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51553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403" y="6355795"/>
            <a:ext cx="1262840" cy="25929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14597" y="404735"/>
            <a:ext cx="85294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 </a:t>
            </a:r>
            <a:endParaRPr lang="es-ES" sz="3200" dirty="0" smtClean="0"/>
          </a:p>
          <a:p>
            <a:r>
              <a:rPr lang="es-ES" sz="3200" dirty="0" smtClean="0"/>
              <a:t>Diferentes </a:t>
            </a:r>
            <a:r>
              <a:rPr lang="es-ES" sz="3200" dirty="0"/>
              <a:t>modelos de Organización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614596" y="2136339"/>
            <a:ext cx="85294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b="1" dirty="0"/>
              <a:t>Cartera de servicios</a:t>
            </a:r>
          </a:p>
          <a:p>
            <a:r>
              <a:rPr lang="es-ES_tradnl" sz="2800" dirty="0" err="1"/>
              <a:t>Espirometr</a:t>
            </a:r>
            <a:r>
              <a:rPr lang="es-ES" sz="2800" dirty="0"/>
              <a:t>í</a:t>
            </a:r>
            <a:r>
              <a:rPr lang="es-ES_tradnl" sz="2800" dirty="0"/>
              <a:t>a, </a:t>
            </a:r>
            <a:r>
              <a:rPr lang="es-ES_tradnl" sz="2800" dirty="0" err="1"/>
              <a:t>difusi</a:t>
            </a:r>
            <a:r>
              <a:rPr lang="es-ES" sz="2800" dirty="0" err="1"/>
              <a:t>ón</a:t>
            </a:r>
            <a:r>
              <a:rPr lang="es-ES" sz="2800" dirty="0"/>
              <a:t> pulmonar, </a:t>
            </a:r>
            <a:r>
              <a:rPr lang="es-ES" sz="2800" dirty="0" err="1"/>
              <a:t>pletismografía</a:t>
            </a:r>
            <a:r>
              <a:rPr lang="es-ES" sz="2800" dirty="0"/>
              <a:t>.</a:t>
            </a:r>
          </a:p>
          <a:p>
            <a:r>
              <a:rPr lang="es-ES" sz="2800" dirty="0"/>
              <a:t>Oxido </a:t>
            </a:r>
            <a:r>
              <a:rPr lang="es-ES" sz="2800" dirty="0" err="1"/>
              <a:t>nitrico</a:t>
            </a:r>
            <a:r>
              <a:rPr lang="es-ES" sz="2800" dirty="0"/>
              <a:t>. ( FENO )</a:t>
            </a:r>
          </a:p>
          <a:p>
            <a:r>
              <a:rPr lang="es-ES" sz="2800" dirty="0"/>
              <a:t>Test de provocación bronquial </a:t>
            </a:r>
            <a:r>
              <a:rPr lang="es-ES" sz="2800" dirty="0" err="1"/>
              <a:t>inespecifica</a:t>
            </a:r>
            <a:r>
              <a:rPr lang="es-ES" sz="2800" dirty="0"/>
              <a:t> – </a:t>
            </a:r>
            <a:r>
              <a:rPr lang="es-ES" sz="2800" dirty="0" err="1"/>
              <a:t>metacolina</a:t>
            </a:r>
            <a:r>
              <a:rPr lang="es-ES" sz="2800" dirty="0"/>
              <a:t>, manitol-</a:t>
            </a:r>
          </a:p>
          <a:p>
            <a:endParaRPr lang="es-ES" sz="2800" dirty="0"/>
          </a:p>
          <a:p>
            <a:r>
              <a:rPr lang="es-ES" sz="2800" dirty="0"/>
              <a:t>Test de 6 minutos marcha</a:t>
            </a:r>
          </a:p>
          <a:p>
            <a:r>
              <a:rPr lang="es-ES" sz="2800" dirty="0"/>
              <a:t>Test de esfuerzo con cálculo de consumo.</a:t>
            </a:r>
          </a:p>
          <a:p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70502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403" y="6355795"/>
            <a:ext cx="1262840" cy="25929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84813" y="449705"/>
            <a:ext cx="88591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 </a:t>
            </a:r>
            <a:endParaRPr lang="es-ES" sz="3200" dirty="0" smtClean="0"/>
          </a:p>
          <a:p>
            <a:r>
              <a:rPr lang="es-ES" sz="3200" dirty="0" smtClean="0"/>
              <a:t>Diferentes </a:t>
            </a:r>
            <a:r>
              <a:rPr lang="es-ES" sz="3200" dirty="0"/>
              <a:t>modelos de Organización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404734" y="1665710"/>
            <a:ext cx="861934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_tradnl" dirty="0"/>
          </a:p>
          <a:p>
            <a:r>
              <a:rPr lang="es-ES_tradnl" sz="2800" dirty="0" smtClean="0"/>
              <a:t>Cartera </a:t>
            </a:r>
            <a:r>
              <a:rPr lang="es-ES_tradnl" sz="2800" dirty="0"/>
              <a:t>de servicios (II)</a:t>
            </a:r>
          </a:p>
          <a:p>
            <a:endParaRPr lang="es-ES_tradnl" sz="2800" dirty="0"/>
          </a:p>
          <a:p>
            <a:r>
              <a:rPr lang="es-ES_tradnl" sz="2800" b="1" dirty="0" err="1"/>
              <a:t>Fibrobroncoscopia</a:t>
            </a:r>
            <a:r>
              <a:rPr lang="es-ES_tradnl" sz="2800" dirty="0"/>
              <a:t> diagnostica, biopsias, lavados </a:t>
            </a:r>
            <a:r>
              <a:rPr lang="es-ES_tradnl" sz="2800" dirty="0" err="1"/>
              <a:t>etc</a:t>
            </a:r>
            <a:endParaRPr lang="es-ES_tradnl" sz="2800" dirty="0"/>
          </a:p>
          <a:p>
            <a:r>
              <a:rPr lang="es-ES_tradnl" sz="2800" dirty="0" err="1"/>
              <a:t>Criobiopsias</a:t>
            </a:r>
            <a:endParaRPr lang="es-ES_tradnl" sz="2800" dirty="0"/>
          </a:p>
          <a:p>
            <a:r>
              <a:rPr lang="es-ES_tradnl" sz="2800" dirty="0"/>
              <a:t>EBUS.</a:t>
            </a:r>
          </a:p>
          <a:p>
            <a:r>
              <a:rPr lang="es-ES_tradnl" sz="2800" dirty="0"/>
              <a:t>Catéter pleural permanente.</a:t>
            </a:r>
          </a:p>
          <a:p>
            <a:endParaRPr lang="es-ES_tradnl" sz="2800" dirty="0"/>
          </a:p>
          <a:p>
            <a:r>
              <a:rPr lang="es-ES_tradnl" sz="2800" b="1" dirty="0" err="1"/>
              <a:t>Fibrobroncoscopia</a:t>
            </a:r>
            <a:r>
              <a:rPr lang="es-ES_tradnl" sz="2800" b="1" dirty="0"/>
              <a:t> intervencionista</a:t>
            </a:r>
            <a:r>
              <a:rPr lang="es-ES_tradnl" sz="2800" b="1" dirty="0" smtClean="0"/>
              <a:t>:</a:t>
            </a:r>
            <a:endParaRPr lang="es-ES_tradnl" sz="2800" dirty="0"/>
          </a:p>
          <a:p>
            <a:r>
              <a:rPr lang="es-ES_tradnl" sz="2800" dirty="0"/>
              <a:t>Laser, </a:t>
            </a:r>
            <a:r>
              <a:rPr lang="es-ES_tradnl" sz="2800" dirty="0" err="1" smtClean="0"/>
              <a:t>endoprotesis</a:t>
            </a:r>
            <a:r>
              <a:rPr lang="es-ES_tradnl" sz="2800" dirty="0" smtClean="0"/>
              <a:t>.</a:t>
            </a:r>
            <a:endParaRPr lang="es-ES_tradnl" sz="2800" dirty="0"/>
          </a:p>
          <a:p>
            <a:r>
              <a:rPr lang="es-ES_tradnl" sz="2800" dirty="0" err="1"/>
              <a:t>Coils</a:t>
            </a:r>
            <a:r>
              <a:rPr lang="es-ES_tradnl" sz="2800" dirty="0"/>
              <a:t>.</a:t>
            </a:r>
          </a:p>
          <a:p>
            <a:r>
              <a:rPr lang="es-ES_tradnl" sz="2800" dirty="0"/>
              <a:t>Válvulas </a:t>
            </a:r>
            <a:r>
              <a:rPr lang="es-ES_tradnl" sz="2800" dirty="0" err="1"/>
              <a:t>endobronquiales</a:t>
            </a:r>
            <a:endParaRPr lang="es-ES" sz="2800" dirty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0892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403" y="6355795"/>
            <a:ext cx="1262840" cy="25929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14597" y="494675"/>
            <a:ext cx="85294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 Diferentes modelos de Organización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3048000" y="2136339"/>
            <a:ext cx="6096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_tradnl" sz="2800" dirty="0"/>
              <a:t>Cartera de servicios (III)</a:t>
            </a:r>
          </a:p>
          <a:p>
            <a:endParaRPr lang="es-ES_tradnl" sz="2800" dirty="0"/>
          </a:p>
          <a:p>
            <a:r>
              <a:rPr lang="es-ES_tradnl" sz="2800" b="1" dirty="0" err="1"/>
              <a:t>Patologia</a:t>
            </a:r>
            <a:r>
              <a:rPr lang="es-ES_tradnl" sz="2800" b="1" dirty="0"/>
              <a:t> del Sueño.</a:t>
            </a:r>
          </a:p>
          <a:p>
            <a:endParaRPr lang="es-ES_tradnl" sz="2800" b="1" dirty="0"/>
          </a:p>
          <a:p>
            <a:r>
              <a:rPr lang="es-ES_tradnl" sz="2800" dirty="0" err="1"/>
              <a:t>Poligrafia</a:t>
            </a:r>
            <a:r>
              <a:rPr lang="es-ES_tradnl" sz="2800" dirty="0"/>
              <a:t> respiratoria</a:t>
            </a:r>
          </a:p>
          <a:p>
            <a:r>
              <a:rPr lang="es-ES_tradnl" sz="2800" dirty="0" err="1"/>
              <a:t>Polisomnografia</a:t>
            </a:r>
            <a:endParaRPr lang="es-ES_tradnl" sz="2800" dirty="0"/>
          </a:p>
          <a:p>
            <a:r>
              <a:rPr lang="es-ES_tradnl" sz="2800" dirty="0"/>
              <a:t>Estudios de  titulación de CPAP.</a:t>
            </a:r>
          </a:p>
          <a:p>
            <a:endParaRPr lang="es-ES" dirty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7939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403" y="6355795"/>
            <a:ext cx="1262840" cy="25929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509666" y="232223"/>
            <a:ext cx="86343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</a:t>
            </a:r>
            <a:r>
              <a:rPr lang="es-ES" sz="3200" dirty="0" smtClean="0"/>
              <a:t>.</a:t>
            </a:r>
          </a:p>
          <a:p>
            <a:r>
              <a:rPr lang="es-ES" sz="3200" dirty="0" smtClean="0"/>
              <a:t> </a:t>
            </a:r>
            <a:r>
              <a:rPr lang="es-ES" sz="3200" dirty="0"/>
              <a:t>Diferentes modelos de Organización 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1079292" y="2274838"/>
            <a:ext cx="80647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/>
              <a:t>Unidad de Investigación. – Instituto de </a:t>
            </a:r>
            <a:r>
              <a:rPr lang="es-ES_tradnl" sz="2800" dirty="0" err="1"/>
              <a:t>Investigacion</a:t>
            </a:r>
            <a:r>
              <a:rPr lang="es-ES_tradnl" sz="2800" dirty="0"/>
              <a:t> - </a:t>
            </a:r>
          </a:p>
          <a:p>
            <a:endParaRPr lang="es-ES_tradnl" sz="2800" dirty="0"/>
          </a:p>
          <a:p>
            <a:r>
              <a:rPr lang="es-ES_tradnl" sz="2800" dirty="0"/>
              <a:t>Desarrollo de ensayos cl</a:t>
            </a:r>
            <a:r>
              <a:rPr lang="es-ES" sz="2800" dirty="0" err="1"/>
              <a:t>ínicos</a:t>
            </a:r>
            <a:r>
              <a:rPr lang="es-ES" sz="2800" dirty="0"/>
              <a:t> en el campo del respiratorio – GSK, </a:t>
            </a:r>
            <a:r>
              <a:rPr lang="es-ES" sz="2800" dirty="0" err="1"/>
              <a:t>Novartis</a:t>
            </a:r>
            <a:r>
              <a:rPr lang="es-ES" sz="2800" dirty="0"/>
              <a:t>, Astra </a:t>
            </a:r>
            <a:r>
              <a:rPr lang="es-ES" sz="2800" dirty="0" err="1"/>
              <a:t>Zeneca</a:t>
            </a:r>
            <a:r>
              <a:rPr lang="es-ES" sz="2800" dirty="0"/>
              <a:t> –</a:t>
            </a:r>
          </a:p>
          <a:p>
            <a:endParaRPr lang="es-ES" sz="2800" dirty="0"/>
          </a:p>
          <a:p>
            <a:r>
              <a:rPr lang="es-ES" sz="2800" dirty="0"/>
              <a:t>Actividad investigadora propia – Un ensayo clínico controlado sobre la utilidad de la terapia </a:t>
            </a:r>
            <a:r>
              <a:rPr lang="es-ES" sz="2800" dirty="0" err="1"/>
              <a:t>miofuncional</a:t>
            </a:r>
            <a:r>
              <a:rPr lang="es-ES" sz="2800" dirty="0"/>
              <a:t> en el </a:t>
            </a:r>
            <a:r>
              <a:rPr lang="es-ES" sz="2800" dirty="0" err="1"/>
              <a:t>Sindrome</a:t>
            </a:r>
            <a:r>
              <a:rPr lang="es-ES" sz="2800" dirty="0"/>
              <a:t> apnea sueño de intensidad grave</a:t>
            </a:r>
            <a:r>
              <a:rPr lang="es-ES" dirty="0"/>
              <a:t>. 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16855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292" y="5745420"/>
            <a:ext cx="1828800" cy="869665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14597" y="756099"/>
            <a:ext cx="85294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Neumología.  -Diferentes modelos de Organización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944380" y="2496707"/>
            <a:ext cx="7644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/>
              <a:t>Ensayos Clínicos – 2019 – 6-7 ensayos </a:t>
            </a:r>
          </a:p>
          <a:p>
            <a:r>
              <a:rPr lang="es-ES_tradnl" sz="2800" dirty="0" smtClean="0"/>
              <a:t>Data Manager,  </a:t>
            </a:r>
            <a:r>
              <a:rPr lang="es-ES_tradnl" sz="2800" dirty="0" err="1" smtClean="0"/>
              <a:t>Study</a:t>
            </a:r>
            <a:r>
              <a:rPr lang="es-ES_tradnl" sz="2800" dirty="0" smtClean="0"/>
              <a:t> </a:t>
            </a:r>
            <a:r>
              <a:rPr lang="es-ES_tradnl" sz="2800" dirty="0" err="1" smtClean="0"/>
              <a:t>Coordinator</a:t>
            </a:r>
            <a:r>
              <a:rPr lang="es-ES_tradnl" sz="2800" dirty="0" smtClean="0"/>
              <a:t>,  Enfermeras, Médicos.</a:t>
            </a:r>
            <a:endParaRPr lang="es-ES_tradnl" sz="2800" dirty="0"/>
          </a:p>
          <a:p>
            <a:endParaRPr lang="es-ES_tradnl" sz="2800" dirty="0"/>
          </a:p>
          <a:p>
            <a:r>
              <a:rPr lang="es-ES_tradnl" sz="2800" dirty="0"/>
              <a:t>Prestigio.</a:t>
            </a:r>
          </a:p>
          <a:p>
            <a:r>
              <a:rPr lang="es-ES_tradnl" sz="2800" dirty="0" err="1"/>
              <a:t>Formaci</a:t>
            </a:r>
            <a:r>
              <a:rPr lang="es-ES" sz="2800" dirty="0" err="1"/>
              <a:t>ón</a:t>
            </a:r>
            <a:endParaRPr lang="es-ES_tradnl" sz="2800" dirty="0"/>
          </a:p>
          <a:p>
            <a:r>
              <a:rPr lang="es-ES_tradnl" sz="2800" dirty="0"/>
              <a:t>Recursos </a:t>
            </a:r>
            <a:r>
              <a:rPr lang="es-ES_tradnl" sz="2800" dirty="0" err="1"/>
              <a:t>econ</a:t>
            </a:r>
            <a:r>
              <a:rPr lang="es-ES" sz="2800" dirty="0" err="1"/>
              <a:t>ómicos</a:t>
            </a:r>
            <a:r>
              <a:rPr lang="es-ES" sz="2800" dirty="0"/>
              <a:t> – </a:t>
            </a:r>
            <a:r>
              <a:rPr lang="es-ES" sz="2800" dirty="0" smtClean="0"/>
              <a:t>personal, equipamiento,   </a:t>
            </a:r>
            <a:r>
              <a:rPr lang="es-ES" sz="2800" dirty="0"/>
              <a:t>ayuda para desarrollar la investigación del grupo</a:t>
            </a:r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65949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ángulo"/>
          <p:cNvSpPr/>
          <p:nvPr/>
        </p:nvSpPr>
        <p:spPr>
          <a:xfrm>
            <a:off x="-4234" y="6822638"/>
            <a:ext cx="12200468" cy="60865"/>
          </a:xfrm>
          <a:prstGeom prst="rect">
            <a:avLst/>
          </a:prstGeom>
          <a:solidFill>
            <a:srgbClr val="CF132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1" name="Elipse 50"/>
          <p:cNvSpPr/>
          <p:nvPr/>
        </p:nvSpPr>
        <p:spPr>
          <a:xfrm>
            <a:off x="11245927" y="232223"/>
            <a:ext cx="523876" cy="523876"/>
          </a:xfrm>
          <a:prstGeom prst="ellipse">
            <a:avLst/>
          </a:prstGeom>
          <a:solidFill>
            <a:srgbClr val="00B3A9"/>
          </a:solidFill>
          <a:ln w="19050">
            <a:solidFill>
              <a:srgbClr val="00B2A9"/>
            </a:solidFill>
            <a:miter/>
          </a:ln>
        </p:spPr>
        <p:txBody>
          <a:bodyPr lIns="22860" rIns="22860" anchor="ctr"/>
          <a:lstStyle/>
          <a:p>
            <a:pPr defTabSz="4572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D4E82D4-2C14-C24A-988C-1AB0BEDEA5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684" y="5771213"/>
            <a:ext cx="2428407" cy="843872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84419" y="571433"/>
            <a:ext cx="8739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/>
              <a:t>Eficiencia en la </a:t>
            </a:r>
            <a:r>
              <a:rPr lang="es-ES_tradnl" sz="3200" dirty="0" err="1"/>
              <a:t>Gesti</a:t>
            </a:r>
            <a:r>
              <a:rPr lang="es-ES" sz="3200" dirty="0" err="1"/>
              <a:t>ón</a:t>
            </a:r>
            <a:r>
              <a:rPr lang="es-ES" sz="3200" dirty="0"/>
              <a:t> en </a:t>
            </a:r>
            <a:r>
              <a:rPr lang="es-ES" sz="3200" dirty="0" smtClean="0"/>
              <a:t>Neumología.</a:t>
            </a:r>
          </a:p>
          <a:p>
            <a:r>
              <a:rPr lang="es-ES" sz="3200" dirty="0" smtClean="0"/>
              <a:t>-Diferentes </a:t>
            </a:r>
            <a:r>
              <a:rPr lang="es-ES" sz="3200" dirty="0"/>
              <a:t>modelos de </a:t>
            </a:r>
            <a:r>
              <a:rPr lang="es-ES" sz="3200" dirty="0" smtClean="0"/>
              <a:t>Organización -</a:t>
            </a:r>
            <a:endParaRPr lang="es-ES_tradnl" sz="3200" dirty="0"/>
          </a:p>
        </p:txBody>
      </p:sp>
      <p:sp>
        <p:nvSpPr>
          <p:cNvPr id="4" name="Rectángulo 3"/>
          <p:cNvSpPr/>
          <p:nvPr/>
        </p:nvSpPr>
        <p:spPr>
          <a:xfrm>
            <a:off x="1933731" y="3244334"/>
            <a:ext cx="61909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smtClean="0"/>
              <a:t>¿Empresa</a:t>
            </a:r>
            <a:r>
              <a:rPr lang="es-ES_tradnl" sz="3200" dirty="0" smtClean="0"/>
              <a:t> </a:t>
            </a:r>
            <a:r>
              <a:rPr lang="es-ES_tradnl" sz="3200" dirty="0"/>
              <a:t>prestadora de servicios ?</a:t>
            </a:r>
          </a:p>
        </p:txBody>
      </p:sp>
      <p:sp>
        <p:nvSpPr>
          <p:cNvPr id="5" name="Rectángulo 4"/>
          <p:cNvSpPr/>
          <p:nvPr/>
        </p:nvSpPr>
        <p:spPr>
          <a:xfrm>
            <a:off x="3048000" y="3105835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_tradnl" dirty="0" smtClean="0"/>
          </a:p>
          <a:p>
            <a:endParaRPr lang="es-ES_tradnl" dirty="0"/>
          </a:p>
          <a:p>
            <a:endParaRPr lang="es-ES_tradnl" dirty="0" smtClean="0"/>
          </a:p>
          <a:p>
            <a:endParaRPr lang="es-ES_tradnl" dirty="0"/>
          </a:p>
          <a:p>
            <a:r>
              <a:rPr lang="es-ES_tradnl" sz="2800" dirty="0" smtClean="0"/>
              <a:t>¿ </a:t>
            </a:r>
            <a:r>
              <a:rPr lang="es-ES_tradnl" sz="2800" dirty="0"/>
              <a:t>Ventajas ?</a:t>
            </a:r>
          </a:p>
          <a:p>
            <a:r>
              <a:rPr lang="es-ES_tradnl" sz="2800" dirty="0"/>
              <a:t>¿ Inconvenientes </a:t>
            </a:r>
            <a:r>
              <a:rPr lang="es-ES_tradnl" sz="2800" dirty="0" smtClean="0"/>
              <a:t>?</a:t>
            </a:r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79329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409</Words>
  <Application>Microsoft Macintosh PowerPoint</Application>
  <PresentationFormat>Panorámica</PresentationFormat>
  <Paragraphs>82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Calibri</vt:lpstr>
      <vt:lpstr>Calibri Light</vt:lpstr>
      <vt:lpstr>Helvetica Neue Medium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Eficiencia en la Gestión en Neumología. Diferentes modelos de Organización </dc:title>
  <dc:creator>Usuario de Microsoft Office</dc:creator>
  <cp:lastModifiedBy>Usuario de Microsoft Office</cp:lastModifiedBy>
  <cp:revision>17</cp:revision>
  <dcterms:created xsi:type="dcterms:W3CDTF">2019-11-11T08:40:23Z</dcterms:created>
  <dcterms:modified xsi:type="dcterms:W3CDTF">2019-11-20T18:35:18Z</dcterms:modified>
</cp:coreProperties>
</file>